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59" r:id="rId6"/>
    <p:sldId id="262" r:id="rId7"/>
    <p:sldId id="264" r:id="rId8"/>
    <p:sldId id="261" r:id="rId9"/>
    <p:sldId id="269" r:id="rId10"/>
    <p:sldId id="266" r:id="rId11"/>
    <p:sldId id="275" r:id="rId12"/>
    <p:sldId id="273" r:id="rId13"/>
    <p:sldId id="263" r:id="rId14"/>
    <p:sldId id="276" r:id="rId15"/>
    <p:sldId id="277" r:id="rId16"/>
    <p:sldId id="27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1F15DA-A71C-40FA-B0BE-0DE843687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1A1D843-4276-42F1-8660-F3E407A87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81CF08-EF82-40DC-8194-FB92A9B3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CC5C-AAE7-4F27-8A4C-C3E3A2232FB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2E0E03-D3C7-4000-A75F-C007E0E6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8EA648-77AB-41E1-8D79-D92447D9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4CAE-80C0-4D53-9C0A-D51CA8EA82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57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8166B0-DACC-43C1-BDA5-7A11B17A9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E69A404-20E8-4194-AD05-92209EDD3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433799-F02B-47BE-AED6-446CB13DE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CC5C-AAE7-4F27-8A4C-C3E3A2232FB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86CF9C-2CEC-47B9-B825-2E753C4F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12E305-24A9-423D-B499-529AB6E9D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4CAE-80C0-4D53-9C0A-D51CA8EA82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62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0AD6493-65A0-4A21-9F32-D65D6F364D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2006647-0DC9-40C6-BA2E-5F0D021EE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7CA2E5-B899-4F3B-B7ED-E9BE559F7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CC5C-AAE7-4F27-8A4C-C3E3A2232FB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080440-36B3-4658-BDD0-D1FCFC0DF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DACC88-A060-4E17-A94C-6032E764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4CAE-80C0-4D53-9C0A-D51CA8EA82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F3F54A-1947-4F1D-980B-52C253979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7D8A67-A21F-45B8-BA5A-E61F9C6F7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8FD9E-86A8-4071-9CA9-2978166B8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CC5C-AAE7-4F27-8A4C-C3E3A2232FB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E1920E-5532-4697-970C-FF0691D02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13EB18-7623-4186-9244-090A6A476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4CAE-80C0-4D53-9C0A-D51CA8EA82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2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539B10-9FF3-485E-A71F-DD4C15E54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DFCDBC-829A-469A-BE71-DA9D0DF8E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5535DE-C6AB-4B46-9A5D-56F181D48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CC5C-AAE7-4F27-8A4C-C3E3A2232FB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3CE91E-CD26-473C-8A41-884136567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CB3260-95A6-4CDA-B1A5-5E38DCFED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4CAE-80C0-4D53-9C0A-D51CA8EA82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67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1075A3-B82E-48B4-ADEA-72A450DF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AEC9DF-B586-4BC0-A1E0-A0A4D87BAC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4C243FF-F02A-4AC9-A859-A2430EAE6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C65B83F-CC12-41DA-B665-692021BE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CC5C-AAE7-4F27-8A4C-C3E3A2232FB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7FD2AB-3998-488C-8D82-D0B05A752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2E32C8-55EF-4996-86CD-AC31E4A8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4CAE-80C0-4D53-9C0A-D51CA8EA82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7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937E32-95F8-4904-BC29-8E8B81DE6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098B72-8BB0-44AD-843F-0439E4D6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4B51096-801C-4708-BC9A-ECB22301D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FDE3591-79DC-4EF6-BFC5-87C109FA7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B7D75AE-2494-463B-9362-519CFB4A8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2BA479E-00CF-428C-9D95-D04A133E4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CC5C-AAE7-4F27-8A4C-C3E3A2232FB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1304B4-C49D-42F9-A11E-7DF856A32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E272859-53D9-41F0-A3C2-298D34AA0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4CAE-80C0-4D53-9C0A-D51CA8EA82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4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82D471-1127-4690-AC2B-BD95175BA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A045417-5F60-4973-A141-136E3C36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CC5C-AAE7-4F27-8A4C-C3E3A2232FB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C2CC8A-1128-44A3-9944-870058D6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793C13A-4A14-4399-B043-02F9F279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4CAE-80C0-4D53-9C0A-D51CA8EA82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93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FCB0889-6174-4E91-AE23-8A5B7D396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CC5C-AAE7-4F27-8A4C-C3E3A2232FB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01C938F-891F-4A87-8C14-14F946FF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3F636A-5645-43C9-9731-D5A43F45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4CAE-80C0-4D53-9C0A-D51CA8EA82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67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37660A-87D8-4DD1-9BDC-7E791B9D7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034B68-1661-4E39-8D82-B3E9ACC4D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413C8BD-F580-491A-A966-C5068691A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077A03-BE09-4D07-B69D-8C8D5E8FE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CC5C-AAE7-4F27-8A4C-C3E3A2232FB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C6576BF-22B0-457C-9DA5-A6381C8DB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AB2D00-970C-4F17-8B00-8713A265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4CAE-80C0-4D53-9C0A-D51CA8EA82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8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434F4E-7C98-418F-B4F6-7199959F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52089DD-6B88-4BEA-ABE1-ED37FB1014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24402FB-2DCA-4623-B46B-550789AB0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5F2B8F-F32C-40FA-8D85-8D741B8ED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CC5C-AAE7-4F27-8A4C-C3E3A2232FB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EBB4B2-7233-4C6E-B4D8-FAE867E89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BC2E5C-1226-4680-8040-9EC5EB9A1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4CAE-80C0-4D53-9C0A-D51CA8EA82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75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F93E848-6157-4E41-A9E5-7F519B98D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905A293-1B6F-4230-BDA7-8A68ACFB8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1BF37E-46B9-480E-AE87-571AEF5F3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CCC5C-AAE7-4F27-8A4C-C3E3A2232FB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8AC072-A796-4AF5-9AFB-ECB2DCC72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329036-9AF0-4FE7-A550-AD00B9E19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34CAE-80C0-4D53-9C0A-D51CA8EA82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55ED1-A692-4B0D-A6C1-01AF1D1B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LC 3 : Structure </a:t>
            </a:r>
            <a:r>
              <a:rPr lang="en-US" dirty="0" err="1"/>
              <a:t>spatiale</a:t>
            </a:r>
            <a:r>
              <a:rPr lang="en-US" dirty="0"/>
              <a:t> des molecules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A71F943-86E5-449C-81F7-5EFBD65BB5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Raphael Aeschlimann</a:t>
            </a:r>
          </a:p>
        </p:txBody>
      </p:sp>
    </p:spTree>
    <p:extLst>
      <p:ext uri="{BB962C8B-B14F-4D97-AF65-F5344CB8AC3E}">
        <p14:creationId xmlns:p14="http://schemas.microsoft.com/office/powerpoint/2010/main" val="1927799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195C2-7F66-483B-8720-44BAAFE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Isomèrie</a:t>
            </a:r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059A7C1-69EC-4FB4-8418-3AECD2F5E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70"/>
          <a:stretch/>
        </p:blipFill>
        <p:spPr>
          <a:xfrm>
            <a:off x="1739002" y="1874888"/>
            <a:ext cx="7448917" cy="4654011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C8DFD09-E586-4178-9537-009A1F20D1C8}"/>
              </a:ext>
            </a:extLst>
          </p:cNvPr>
          <p:cNvCxnSpPr>
            <a:cxnSpLocks/>
          </p:cNvCxnSpPr>
          <p:nvPr/>
        </p:nvCxnSpPr>
        <p:spPr>
          <a:xfrm>
            <a:off x="10163997" y="2204939"/>
            <a:ext cx="1647825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AC3E6222-6C0F-4C58-A01E-81C5986DED36}"/>
              </a:ext>
            </a:extLst>
          </p:cNvPr>
          <p:cNvSpPr txBox="1"/>
          <p:nvPr/>
        </p:nvSpPr>
        <p:spPr>
          <a:xfrm>
            <a:off x="10088720" y="1644056"/>
            <a:ext cx="1798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énantiomère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6158EB6-F02D-48D6-98A8-B60C0FF0B90E}"/>
              </a:ext>
            </a:extLst>
          </p:cNvPr>
          <p:cNvCxnSpPr>
            <a:cxnSpLocks/>
          </p:cNvCxnSpPr>
          <p:nvPr/>
        </p:nvCxnSpPr>
        <p:spPr>
          <a:xfrm>
            <a:off x="9860021" y="3286128"/>
            <a:ext cx="2255779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CE0FFC07-ECEC-4F32-AE1B-955B6621CE47}"/>
              </a:ext>
            </a:extLst>
          </p:cNvPr>
          <p:cNvSpPr txBox="1"/>
          <p:nvPr/>
        </p:nvSpPr>
        <p:spPr>
          <a:xfrm>
            <a:off x="9753102" y="2725243"/>
            <a:ext cx="2362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</a:rPr>
              <a:t>diastéréoisomère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8372C65-132D-4028-AC90-8E75CF0955F8}"/>
              </a:ext>
            </a:extLst>
          </p:cNvPr>
          <p:cNvSpPr txBox="1"/>
          <p:nvPr/>
        </p:nvSpPr>
        <p:spPr>
          <a:xfrm>
            <a:off x="4137629" y="1147422"/>
            <a:ext cx="2686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u="sng" dirty="0"/>
              <a:t>Acide tartrique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6C088898-2551-40C0-A3A1-4DBB5ED06B94}"/>
              </a:ext>
            </a:extLst>
          </p:cNvPr>
          <p:cNvCxnSpPr>
            <a:cxnSpLocks/>
          </p:cNvCxnSpPr>
          <p:nvPr/>
        </p:nvCxnSpPr>
        <p:spPr>
          <a:xfrm>
            <a:off x="4848422" y="3186908"/>
            <a:ext cx="1265179" cy="971544"/>
          </a:xfrm>
          <a:prstGeom prst="straightConnector1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5955C29-E633-46F2-9B74-60516F18B46F}"/>
              </a:ext>
            </a:extLst>
          </p:cNvPr>
          <p:cNvCxnSpPr>
            <a:cxnSpLocks/>
          </p:cNvCxnSpPr>
          <p:nvPr/>
        </p:nvCxnSpPr>
        <p:spPr>
          <a:xfrm flipV="1">
            <a:off x="4975371" y="3200451"/>
            <a:ext cx="1120629" cy="971544"/>
          </a:xfrm>
          <a:prstGeom prst="straightConnector1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DDB75E78-5032-487D-94EE-432CB30D4B00}"/>
              </a:ext>
            </a:extLst>
          </p:cNvPr>
          <p:cNvCxnSpPr>
            <a:cxnSpLocks/>
          </p:cNvCxnSpPr>
          <p:nvPr/>
        </p:nvCxnSpPr>
        <p:spPr>
          <a:xfrm>
            <a:off x="4711772" y="2710857"/>
            <a:ext cx="1647825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6584139E-6CF8-47BB-A3BD-D9F9611F5E29}"/>
              </a:ext>
            </a:extLst>
          </p:cNvPr>
          <p:cNvCxnSpPr>
            <a:cxnSpLocks/>
          </p:cNvCxnSpPr>
          <p:nvPr/>
        </p:nvCxnSpPr>
        <p:spPr>
          <a:xfrm flipV="1">
            <a:off x="7559747" y="2867025"/>
            <a:ext cx="0" cy="129142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CA9DC05E-DC3D-463C-8BD4-381ED9646460}"/>
              </a:ext>
            </a:extLst>
          </p:cNvPr>
          <p:cNvCxnSpPr>
            <a:cxnSpLocks/>
          </p:cNvCxnSpPr>
          <p:nvPr/>
        </p:nvCxnSpPr>
        <p:spPr>
          <a:xfrm flipV="1">
            <a:off x="3330647" y="2956075"/>
            <a:ext cx="0" cy="129142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CC5D3996-D727-46B8-AB70-B25757349A5B}"/>
              </a:ext>
            </a:extLst>
          </p:cNvPr>
          <p:cNvCxnSpPr>
            <a:cxnSpLocks/>
          </p:cNvCxnSpPr>
          <p:nvPr/>
        </p:nvCxnSpPr>
        <p:spPr>
          <a:xfrm>
            <a:off x="4657098" y="4768257"/>
            <a:ext cx="1647825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347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195C2-7F66-483B-8720-44BAAFE4E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9312"/>
            <a:ext cx="10515600" cy="1325563"/>
          </a:xfrm>
        </p:spPr>
        <p:txBody>
          <a:bodyPr/>
          <a:lstStyle/>
          <a:p>
            <a:r>
              <a:rPr lang="en-US" dirty="0" err="1"/>
              <a:t>Isomèrie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C2AD85-DA48-45DF-BF37-F1A031FCE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5030"/>
          <a:stretch/>
        </p:blipFill>
        <p:spPr>
          <a:xfrm>
            <a:off x="1768252" y="1634874"/>
            <a:ext cx="8655495" cy="36419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63CD88-16C2-499F-BE93-C5CC0C512D9B}"/>
              </a:ext>
            </a:extLst>
          </p:cNvPr>
          <p:cNvSpPr/>
          <p:nvPr/>
        </p:nvSpPr>
        <p:spPr>
          <a:xfrm>
            <a:off x="8471122" y="2290576"/>
            <a:ext cx="2379551" cy="3138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7F7A86-A8F6-4B78-9EDC-124422CC2299}"/>
              </a:ext>
            </a:extLst>
          </p:cNvPr>
          <p:cNvSpPr/>
          <p:nvPr/>
        </p:nvSpPr>
        <p:spPr>
          <a:xfrm>
            <a:off x="1184497" y="3076574"/>
            <a:ext cx="5054378" cy="3038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45A2C-3108-4E4E-BAE0-0DD8AB138AD1}"/>
              </a:ext>
            </a:extLst>
          </p:cNvPr>
          <p:cNvSpPr/>
          <p:nvPr/>
        </p:nvSpPr>
        <p:spPr>
          <a:xfrm>
            <a:off x="7968844" y="3038473"/>
            <a:ext cx="1692053" cy="198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04AF7-2A03-43C1-ACAA-2BFF600D1BEC}"/>
              </a:ext>
            </a:extLst>
          </p:cNvPr>
          <p:cNvSpPr/>
          <p:nvPr/>
        </p:nvSpPr>
        <p:spPr>
          <a:xfrm>
            <a:off x="5191125" y="3429000"/>
            <a:ext cx="1157195" cy="638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7234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195C2-7F66-483B-8720-44BAAFE4E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9312"/>
            <a:ext cx="10515600" cy="1325563"/>
          </a:xfrm>
        </p:spPr>
        <p:txBody>
          <a:bodyPr/>
          <a:lstStyle/>
          <a:p>
            <a:r>
              <a:rPr lang="en-US" dirty="0" err="1"/>
              <a:t>Isomèrie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C2AD85-DA48-45DF-BF37-F1A031FCE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324"/>
          <a:stretch/>
        </p:blipFill>
        <p:spPr>
          <a:xfrm>
            <a:off x="1768252" y="1634875"/>
            <a:ext cx="8655495" cy="33847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63CD88-16C2-499F-BE93-C5CC0C512D9B}"/>
              </a:ext>
            </a:extLst>
          </p:cNvPr>
          <p:cNvSpPr/>
          <p:nvPr/>
        </p:nvSpPr>
        <p:spPr>
          <a:xfrm>
            <a:off x="8471122" y="2290576"/>
            <a:ext cx="2379551" cy="3138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45A2C-3108-4E4E-BAE0-0DD8AB138AD1}"/>
              </a:ext>
            </a:extLst>
          </p:cNvPr>
          <p:cNvSpPr/>
          <p:nvPr/>
        </p:nvSpPr>
        <p:spPr>
          <a:xfrm>
            <a:off x="7968844" y="3038473"/>
            <a:ext cx="1692053" cy="198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79C40C-5A8A-4447-A2F5-C3D7B9AC182E}"/>
              </a:ext>
            </a:extLst>
          </p:cNvPr>
          <p:cNvSpPr/>
          <p:nvPr/>
        </p:nvSpPr>
        <p:spPr>
          <a:xfrm>
            <a:off x="3822922" y="3900301"/>
            <a:ext cx="2379551" cy="132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E2714C-F5C7-493F-B060-812C2D70E7EA}"/>
              </a:ext>
            </a:extLst>
          </p:cNvPr>
          <p:cNvSpPr/>
          <p:nvPr/>
        </p:nvSpPr>
        <p:spPr>
          <a:xfrm>
            <a:off x="1554274" y="3327273"/>
            <a:ext cx="3384956" cy="1616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159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195C2-7F66-483B-8720-44BAAFE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Acide</a:t>
            </a:r>
            <a:r>
              <a:rPr lang="en-US" dirty="0"/>
              <a:t> </a:t>
            </a:r>
            <a:r>
              <a:rPr lang="en-US" dirty="0" err="1"/>
              <a:t>fumarique</a:t>
            </a:r>
            <a:r>
              <a:rPr lang="en-US" dirty="0"/>
              <a:t> et </a:t>
            </a:r>
            <a:r>
              <a:rPr lang="en-US" dirty="0" err="1"/>
              <a:t>maléique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27361B8-98B2-4DB9-AEA9-49820B8E6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0" y="2123440"/>
            <a:ext cx="5764574" cy="32858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F45661-119B-4C34-92DF-1E2A498EF92E}"/>
              </a:ext>
            </a:extLst>
          </p:cNvPr>
          <p:cNvSpPr/>
          <p:nvPr/>
        </p:nvSpPr>
        <p:spPr>
          <a:xfrm>
            <a:off x="2101062" y="5612447"/>
            <a:ext cx="3923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Acide</a:t>
            </a:r>
            <a:r>
              <a:rPr lang="en-US" sz="3600" dirty="0"/>
              <a:t> </a:t>
            </a:r>
            <a:r>
              <a:rPr lang="en-US" sz="3600" dirty="0" err="1"/>
              <a:t>fumarique</a:t>
            </a:r>
            <a:r>
              <a:rPr lang="en-US" sz="3600" dirty="0"/>
              <a:t>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B20E874-095F-4CED-84F3-AB02FA7F4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371" y="2145099"/>
            <a:ext cx="4949978" cy="25678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84468-2B35-4395-A1B4-CE30D0D0FEE9}"/>
              </a:ext>
            </a:extLst>
          </p:cNvPr>
          <p:cNvSpPr/>
          <p:nvPr/>
        </p:nvSpPr>
        <p:spPr>
          <a:xfrm>
            <a:off x="7822722" y="5612447"/>
            <a:ext cx="30732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/>
              <a:t>Acide</a:t>
            </a:r>
            <a:r>
              <a:rPr lang="en-US" sz="3600" dirty="0"/>
              <a:t> </a:t>
            </a:r>
            <a:r>
              <a:rPr lang="en-US" sz="3600" dirty="0" err="1"/>
              <a:t>maléique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35880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195C2-7F66-483B-8720-44BAAFE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Acide</a:t>
            </a:r>
            <a:r>
              <a:rPr lang="en-US" dirty="0"/>
              <a:t> </a:t>
            </a:r>
            <a:r>
              <a:rPr lang="en-US" dirty="0" err="1"/>
              <a:t>fumarique</a:t>
            </a:r>
            <a:r>
              <a:rPr lang="en-US" dirty="0"/>
              <a:t> et </a:t>
            </a:r>
            <a:r>
              <a:rPr lang="en-US" dirty="0" err="1"/>
              <a:t>maléique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27361B8-98B2-4DB9-AEA9-49820B8E6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0" y="2123440"/>
            <a:ext cx="5764574" cy="32858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F45661-119B-4C34-92DF-1E2A498EF92E}"/>
              </a:ext>
            </a:extLst>
          </p:cNvPr>
          <p:cNvSpPr/>
          <p:nvPr/>
        </p:nvSpPr>
        <p:spPr>
          <a:xfrm>
            <a:off x="2101062" y="5612447"/>
            <a:ext cx="3923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Acide</a:t>
            </a:r>
            <a:r>
              <a:rPr lang="en-US" sz="3600" dirty="0"/>
              <a:t> </a:t>
            </a:r>
            <a:r>
              <a:rPr lang="en-US" sz="3600" dirty="0" err="1"/>
              <a:t>fumarique</a:t>
            </a:r>
            <a:r>
              <a:rPr lang="en-US" sz="3600" dirty="0"/>
              <a:t>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B20E874-095F-4CED-84F3-AB02FA7F4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371" y="2145099"/>
            <a:ext cx="4949978" cy="25678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84468-2B35-4395-A1B4-CE30D0D0FEE9}"/>
              </a:ext>
            </a:extLst>
          </p:cNvPr>
          <p:cNvSpPr/>
          <p:nvPr/>
        </p:nvSpPr>
        <p:spPr>
          <a:xfrm>
            <a:off x="7822722" y="5612447"/>
            <a:ext cx="30732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/>
              <a:t>Acide</a:t>
            </a:r>
            <a:r>
              <a:rPr lang="en-US" sz="3600" dirty="0"/>
              <a:t> </a:t>
            </a:r>
            <a:r>
              <a:rPr lang="en-US" sz="3600" dirty="0" err="1"/>
              <a:t>maléique</a:t>
            </a:r>
            <a:endParaRPr lang="en-US" sz="36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992415A-5E68-45B1-932D-19C9A3BCFE30}"/>
              </a:ext>
            </a:extLst>
          </p:cNvPr>
          <p:cNvSpPr txBox="1"/>
          <p:nvPr/>
        </p:nvSpPr>
        <p:spPr>
          <a:xfrm>
            <a:off x="3848100" y="4712901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72F6CB5-DB12-411C-9FA8-24A21433461E}"/>
              </a:ext>
            </a:extLst>
          </p:cNvPr>
          <p:cNvSpPr txBox="1"/>
          <p:nvPr/>
        </p:nvSpPr>
        <p:spPr>
          <a:xfrm>
            <a:off x="9154015" y="4762916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661109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195C2-7F66-483B-8720-44BAAFE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Acide</a:t>
            </a:r>
            <a:r>
              <a:rPr lang="en-US" dirty="0"/>
              <a:t> </a:t>
            </a:r>
            <a:r>
              <a:rPr lang="en-US" dirty="0" err="1"/>
              <a:t>fumarique</a:t>
            </a:r>
            <a:r>
              <a:rPr lang="en-US" dirty="0"/>
              <a:t> et </a:t>
            </a:r>
            <a:r>
              <a:rPr lang="en-US" dirty="0" err="1"/>
              <a:t>maléique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27361B8-98B2-4DB9-AEA9-49820B8E6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0" y="2123440"/>
            <a:ext cx="5764574" cy="32858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F45661-119B-4C34-92DF-1E2A498EF92E}"/>
              </a:ext>
            </a:extLst>
          </p:cNvPr>
          <p:cNvSpPr/>
          <p:nvPr/>
        </p:nvSpPr>
        <p:spPr>
          <a:xfrm>
            <a:off x="2101062" y="5612447"/>
            <a:ext cx="3923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Acide</a:t>
            </a:r>
            <a:r>
              <a:rPr lang="en-US" sz="3600" dirty="0"/>
              <a:t> </a:t>
            </a:r>
            <a:r>
              <a:rPr lang="en-US" sz="3600" dirty="0" err="1"/>
              <a:t>fumarique</a:t>
            </a:r>
            <a:r>
              <a:rPr lang="en-US" sz="3600" dirty="0"/>
              <a:t>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B20E874-095F-4CED-84F3-AB02FA7F4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371" y="2145099"/>
            <a:ext cx="4949978" cy="25678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84468-2B35-4395-A1B4-CE30D0D0FEE9}"/>
              </a:ext>
            </a:extLst>
          </p:cNvPr>
          <p:cNvSpPr/>
          <p:nvPr/>
        </p:nvSpPr>
        <p:spPr>
          <a:xfrm>
            <a:off x="7822722" y="5612447"/>
            <a:ext cx="30732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/>
              <a:t>Acide</a:t>
            </a:r>
            <a:r>
              <a:rPr lang="en-US" sz="3600" dirty="0"/>
              <a:t> </a:t>
            </a:r>
            <a:r>
              <a:rPr lang="en-US" sz="3600" dirty="0" err="1"/>
              <a:t>maléique</a:t>
            </a:r>
            <a:endParaRPr lang="en-US" sz="36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992415A-5E68-45B1-932D-19C9A3BCFE30}"/>
              </a:ext>
            </a:extLst>
          </p:cNvPr>
          <p:cNvSpPr txBox="1"/>
          <p:nvPr/>
        </p:nvSpPr>
        <p:spPr>
          <a:xfrm>
            <a:off x="3848100" y="4712901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72F6CB5-DB12-411C-9FA8-24A21433461E}"/>
              </a:ext>
            </a:extLst>
          </p:cNvPr>
          <p:cNvSpPr txBox="1"/>
          <p:nvPr/>
        </p:nvSpPr>
        <p:spPr>
          <a:xfrm>
            <a:off x="9154015" y="4762916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Z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992914-61FF-458A-B850-EDEC64643DC0}"/>
              </a:ext>
            </a:extLst>
          </p:cNvPr>
          <p:cNvSpPr txBox="1"/>
          <p:nvPr/>
        </p:nvSpPr>
        <p:spPr>
          <a:xfrm>
            <a:off x="1079691" y="3293632"/>
            <a:ext cx="10387139" cy="64633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3600" dirty="0"/>
              <a:t>Les propriétés des diastéréoisomères sont différentes  </a:t>
            </a:r>
          </a:p>
        </p:txBody>
      </p:sp>
    </p:spTree>
    <p:extLst>
      <p:ext uri="{BB962C8B-B14F-4D97-AF65-F5344CB8AC3E}">
        <p14:creationId xmlns:p14="http://schemas.microsoft.com/office/powerpoint/2010/main" val="1098491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195C2-7F66-483B-8720-44BAAFE4E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9312"/>
            <a:ext cx="10515600" cy="1325563"/>
          </a:xfrm>
        </p:spPr>
        <p:txBody>
          <a:bodyPr/>
          <a:lstStyle/>
          <a:p>
            <a:r>
              <a:rPr lang="en-US" dirty="0" err="1"/>
              <a:t>Isomèrie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C2AD85-DA48-45DF-BF37-F1A031FCE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324"/>
          <a:stretch/>
        </p:blipFill>
        <p:spPr>
          <a:xfrm>
            <a:off x="1768252" y="1634875"/>
            <a:ext cx="8655495" cy="33847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63CD88-16C2-499F-BE93-C5CC0C512D9B}"/>
              </a:ext>
            </a:extLst>
          </p:cNvPr>
          <p:cNvSpPr/>
          <p:nvPr/>
        </p:nvSpPr>
        <p:spPr>
          <a:xfrm>
            <a:off x="8471122" y="2290576"/>
            <a:ext cx="2379551" cy="3138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45A2C-3108-4E4E-BAE0-0DD8AB138AD1}"/>
              </a:ext>
            </a:extLst>
          </p:cNvPr>
          <p:cNvSpPr/>
          <p:nvPr/>
        </p:nvSpPr>
        <p:spPr>
          <a:xfrm>
            <a:off x="7968844" y="3038473"/>
            <a:ext cx="1692053" cy="198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79C40C-5A8A-4447-A2F5-C3D7B9AC182E}"/>
              </a:ext>
            </a:extLst>
          </p:cNvPr>
          <p:cNvSpPr/>
          <p:nvPr/>
        </p:nvSpPr>
        <p:spPr>
          <a:xfrm>
            <a:off x="5219700" y="3900301"/>
            <a:ext cx="982773" cy="132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0029F0-8E2F-4601-AD69-6E7580D188CC}"/>
              </a:ext>
            </a:extLst>
          </p:cNvPr>
          <p:cNvSpPr/>
          <p:nvPr/>
        </p:nvSpPr>
        <p:spPr>
          <a:xfrm>
            <a:off x="4628301" y="4459988"/>
            <a:ext cx="1220049" cy="559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8177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195C2-7F66-483B-8720-44BAAFE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Isomèrie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C2AD85-DA48-45DF-BF37-F1A031FCE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52" y="1634875"/>
            <a:ext cx="8655495" cy="4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92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195C2-7F66-483B-8720-44BAAFE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Isomèrie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C2AD85-DA48-45DF-BF37-F1A031FCE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34"/>
          <a:stretch/>
        </p:blipFill>
        <p:spPr>
          <a:xfrm>
            <a:off x="1768252" y="1634875"/>
            <a:ext cx="8655495" cy="4987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F756BB-C473-456F-869E-81329C551ED9}"/>
              </a:ext>
            </a:extLst>
          </p:cNvPr>
          <p:cNvSpPr/>
          <p:nvPr/>
        </p:nvSpPr>
        <p:spPr>
          <a:xfrm>
            <a:off x="7389701" y="1700026"/>
            <a:ext cx="782749" cy="949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66BDF-9DF2-4217-BE71-836ED7C7BA3B}"/>
              </a:ext>
            </a:extLst>
          </p:cNvPr>
          <p:cNvSpPr/>
          <p:nvPr/>
        </p:nvSpPr>
        <p:spPr>
          <a:xfrm>
            <a:off x="4646501" y="1437419"/>
            <a:ext cx="782749" cy="949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12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195C2-7F66-483B-8720-44BAAFE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Isomèrie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C2AD85-DA48-45DF-BF37-F1A031FCE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31"/>
          <a:stretch/>
        </p:blipFill>
        <p:spPr>
          <a:xfrm>
            <a:off x="1768252" y="1634875"/>
            <a:ext cx="8655495" cy="14607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0861B-9AD5-44C3-A422-D7EE96750A3D}"/>
              </a:ext>
            </a:extLst>
          </p:cNvPr>
          <p:cNvSpPr/>
          <p:nvPr/>
        </p:nvSpPr>
        <p:spPr>
          <a:xfrm>
            <a:off x="6535849" y="2317626"/>
            <a:ext cx="2379551" cy="949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63CD88-16C2-499F-BE93-C5CC0C512D9B}"/>
              </a:ext>
            </a:extLst>
          </p:cNvPr>
          <p:cNvSpPr/>
          <p:nvPr/>
        </p:nvSpPr>
        <p:spPr>
          <a:xfrm>
            <a:off x="7389701" y="1700026"/>
            <a:ext cx="2379551" cy="949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53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195C2-7F66-483B-8720-44BAAFE4E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9312"/>
            <a:ext cx="10515600" cy="1325563"/>
          </a:xfrm>
        </p:spPr>
        <p:txBody>
          <a:bodyPr/>
          <a:lstStyle/>
          <a:p>
            <a:r>
              <a:rPr lang="en-US" dirty="0" err="1"/>
              <a:t>Isomèrie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C2AD85-DA48-45DF-BF37-F1A031FCE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5030"/>
          <a:stretch/>
        </p:blipFill>
        <p:spPr>
          <a:xfrm>
            <a:off x="1768252" y="1634874"/>
            <a:ext cx="8655495" cy="36419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63CD88-16C2-499F-BE93-C5CC0C512D9B}"/>
              </a:ext>
            </a:extLst>
          </p:cNvPr>
          <p:cNvSpPr/>
          <p:nvPr/>
        </p:nvSpPr>
        <p:spPr>
          <a:xfrm>
            <a:off x="8471122" y="2290576"/>
            <a:ext cx="2379551" cy="3138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7F7A86-A8F6-4B78-9EDC-124422CC2299}"/>
              </a:ext>
            </a:extLst>
          </p:cNvPr>
          <p:cNvSpPr/>
          <p:nvPr/>
        </p:nvSpPr>
        <p:spPr>
          <a:xfrm>
            <a:off x="1241647" y="3038474"/>
            <a:ext cx="5006753" cy="3038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45A2C-3108-4E4E-BAE0-0DD8AB138AD1}"/>
              </a:ext>
            </a:extLst>
          </p:cNvPr>
          <p:cNvSpPr/>
          <p:nvPr/>
        </p:nvSpPr>
        <p:spPr>
          <a:xfrm>
            <a:off x="7968844" y="3038473"/>
            <a:ext cx="1692053" cy="198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04AF7-2A03-43C1-ACAA-2BFF600D1BEC}"/>
              </a:ext>
            </a:extLst>
          </p:cNvPr>
          <p:cNvSpPr/>
          <p:nvPr/>
        </p:nvSpPr>
        <p:spPr>
          <a:xfrm>
            <a:off x="5191125" y="3429000"/>
            <a:ext cx="1157195" cy="638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610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195C2-7F66-483B-8720-44BAAFE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Limonène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88FF64-0ECA-4046-B80F-964CF7161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94" y="1971675"/>
            <a:ext cx="1196761" cy="3048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25CE834-574B-4AD5-B2E2-E7EF5D4ECEC5}"/>
              </a:ext>
            </a:extLst>
          </p:cNvPr>
          <p:cNvSpPr txBox="1"/>
          <p:nvPr/>
        </p:nvSpPr>
        <p:spPr>
          <a:xfrm>
            <a:off x="6377438" y="1367522"/>
            <a:ext cx="497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Huile</a:t>
            </a:r>
            <a:r>
              <a:rPr lang="en-US" sz="3600" dirty="0"/>
              <a:t> </a:t>
            </a:r>
            <a:r>
              <a:rPr lang="en-US" sz="3600" dirty="0" err="1"/>
              <a:t>essentielle</a:t>
            </a:r>
            <a:r>
              <a:rPr lang="en-US" sz="3600" dirty="0"/>
              <a:t> </a:t>
            </a:r>
            <a:r>
              <a:rPr lang="en-US" sz="3600" dirty="0" err="1"/>
              <a:t>d’orange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4514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195C2-7F66-483B-8720-44BAAFE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Limonène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5CACD9-E49E-46C8-93AC-F7388931C21C}"/>
              </a:ext>
            </a:extLst>
          </p:cNvPr>
          <p:cNvSpPr txBox="1"/>
          <p:nvPr/>
        </p:nvSpPr>
        <p:spPr>
          <a:xfrm>
            <a:off x="6377438" y="1367522"/>
            <a:ext cx="497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Huile</a:t>
            </a:r>
            <a:r>
              <a:rPr lang="en-US" sz="3600" dirty="0"/>
              <a:t> </a:t>
            </a:r>
            <a:r>
              <a:rPr lang="en-US" sz="3600" dirty="0" err="1"/>
              <a:t>essentielle</a:t>
            </a:r>
            <a:r>
              <a:rPr lang="en-US" sz="3600" dirty="0"/>
              <a:t> </a:t>
            </a:r>
            <a:r>
              <a:rPr lang="en-US" sz="3600" dirty="0" err="1"/>
              <a:t>d’orange</a:t>
            </a:r>
            <a:endParaRPr lang="en-US" sz="3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279471-D18E-410C-8B2A-B049E7B40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4" y="1778000"/>
            <a:ext cx="4888237" cy="3799840"/>
          </a:xfrm>
          <a:prstGeom prst="rect">
            <a:avLst/>
          </a:prstGeom>
        </p:spPr>
      </p:pic>
      <p:pic>
        <p:nvPicPr>
          <p:cNvPr id="6" name="Image 5" descr="Une image contenant vert&#10;&#10;Description générée automatiquement">
            <a:extLst>
              <a:ext uri="{FF2B5EF4-FFF2-40B4-BE49-F238E27FC236}">
                <a16:creationId xmlns:a16="http://schemas.microsoft.com/office/drawing/2014/main" id="{0FC68A49-094E-4361-AC0E-A91DFC43E8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51" t="47432" r="26667" b="37358"/>
          <a:stretch/>
        </p:blipFill>
        <p:spPr>
          <a:xfrm rot="5400000">
            <a:off x="6718531" y="2955962"/>
            <a:ext cx="4017818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21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195C2-7F66-483B-8720-44BAAFE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Pouvoir</a:t>
            </a:r>
            <a:r>
              <a:rPr lang="en-US" dirty="0"/>
              <a:t> </a:t>
            </a:r>
            <a:r>
              <a:rPr lang="en-US" dirty="0" err="1"/>
              <a:t>rotatoire</a:t>
            </a:r>
            <a:endParaRPr lang="en-US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354CA67-7881-4EF1-95BC-2C187BCD77CA}"/>
              </a:ext>
            </a:extLst>
          </p:cNvPr>
          <p:cNvGrpSpPr/>
          <p:nvPr/>
        </p:nvGrpSpPr>
        <p:grpSpPr>
          <a:xfrm>
            <a:off x="643000" y="1363404"/>
            <a:ext cx="4462400" cy="2467061"/>
            <a:chOff x="4057650" y="2276803"/>
            <a:chExt cx="4462400" cy="2467061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F4C03B7D-43B0-40BC-A4B7-6A74E731B797}"/>
                </a:ext>
              </a:extLst>
            </p:cNvPr>
            <p:cNvGrpSpPr/>
            <p:nvPr/>
          </p:nvGrpSpPr>
          <p:grpSpPr>
            <a:xfrm>
              <a:off x="4057650" y="2933701"/>
              <a:ext cx="4462400" cy="1810163"/>
              <a:chOff x="4048125" y="1952626"/>
              <a:chExt cx="4462400" cy="18101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ZoneTexte 2">
                    <a:extLst>
                      <a:ext uri="{FF2B5EF4-FFF2-40B4-BE49-F238E27FC236}">
                        <a16:creationId xmlns:a16="http://schemas.microsoft.com/office/drawing/2014/main" id="{B7BC1F5B-FE3C-4232-B6C8-51071DC3D4E5}"/>
                      </a:ext>
                    </a:extLst>
                  </p:cNvPr>
                  <p:cNvSpPr txBox="1"/>
                  <p:nvPr/>
                </p:nvSpPr>
                <p:spPr>
                  <a:xfrm>
                    <a:off x="4048125" y="1952626"/>
                    <a:ext cx="3486150" cy="10455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fr-FR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  <m:sup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" name="ZoneTexte 2">
                    <a:extLst>
                      <a:ext uri="{FF2B5EF4-FFF2-40B4-BE49-F238E27FC236}">
                        <a16:creationId xmlns:a16="http://schemas.microsoft.com/office/drawing/2014/main" id="{B7BC1F5B-FE3C-4232-B6C8-51071DC3D4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8125" y="1952626"/>
                    <a:ext cx="3486150" cy="104554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ZoneTexte 4">
                    <a:extLst>
                      <a:ext uri="{FF2B5EF4-FFF2-40B4-BE49-F238E27FC236}">
                        <a16:creationId xmlns:a16="http://schemas.microsoft.com/office/drawing/2014/main" id="{4C139D92-9084-4A25-A63A-3464F5851FDF}"/>
                      </a:ext>
                    </a:extLst>
                  </p:cNvPr>
                  <p:cNvSpPr txBox="1"/>
                  <p:nvPr/>
                </p:nvSpPr>
                <p:spPr>
                  <a:xfrm>
                    <a:off x="4124325" y="3469657"/>
                    <a:ext cx="146899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°.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ZoneTexte 4">
                    <a:extLst>
                      <a:ext uri="{FF2B5EF4-FFF2-40B4-BE49-F238E27FC236}">
                        <a16:creationId xmlns:a16="http://schemas.microsoft.com/office/drawing/2014/main" id="{4C139D92-9084-4A25-A63A-3464F5851F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4325" y="3469657"/>
                    <a:ext cx="146899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734" t="-4348" r="-1245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ZoneTexte 8">
                    <a:extLst>
                      <a:ext uri="{FF2B5EF4-FFF2-40B4-BE49-F238E27FC236}">
                        <a16:creationId xmlns:a16="http://schemas.microsoft.com/office/drawing/2014/main" id="{E3B469E3-93FD-4206-B1CC-EC149BB43610}"/>
                      </a:ext>
                    </a:extLst>
                  </p:cNvPr>
                  <p:cNvSpPr txBox="1"/>
                  <p:nvPr/>
                </p:nvSpPr>
                <p:spPr>
                  <a:xfrm>
                    <a:off x="7886700" y="2998169"/>
                    <a:ext cx="6238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ZoneTexte 8">
                    <a:extLst>
                      <a:ext uri="{FF2B5EF4-FFF2-40B4-BE49-F238E27FC236}">
                        <a16:creationId xmlns:a16="http://schemas.microsoft.com/office/drawing/2014/main" id="{E3B469E3-93FD-4206-B1CC-EC149BB436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6700" y="2998169"/>
                    <a:ext cx="623825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8738" t="-4444" r="-291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09903E1E-C833-4449-981A-5D188F5A5253}"/>
                      </a:ext>
                    </a:extLst>
                  </p:cNvPr>
                  <p:cNvSpPr/>
                  <p:nvPr/>
                </p:nvSpPr>
                <p:spPr>
                  <a:xfrm>
                    <a:off x="6436436" y="3393457"/>
                    <a:ext cx="56855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09903E1E-C833-4449-981A-5D188F5A52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6436" y="3393457"/>
                    <a:ext cx="56855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Connecteur droit avec flèche 10">
                <a:extLst>
                  <a:ext uri="{FF2B5EF4-FFF2-40B4-BE49-F238E27FC236}">
                    <a16:creationId xmlns:a16="http://schemas.microsoft.com/office/drawing/2014/main" id="{42159DC0-AB46-4D42-A3FA-2D1A2E46F7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5503" y="2647950"/>
                <a:ext cx="650697" cy="35021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avec flèche 12">
                <a:extLst>
                  <a:ext uri="{FF2B5EF4-FFF2-40B4-BE49-F238E27FC236}">
                    <a16:creationId xmlns:a16="http://schemas.microsoft.com/office/drawing/2014/main" id="{CC6A9AE0-8E02-41A0-9956-F728FA1AB47B}"/>
                  </a:ext>
                </a:extLst>
              </p:cNvPr>
              <p:cNvCxnSpPr>
                <a:cxnSpLocks/>
                <a:endCxn id="7" idx="0"/>
              </p:cNvCxnSpPr>
              <p:nvPr/>
            </p:nvCxnSpPr>
            <p:spPr>
              <a:xfrm>
                <a:off x="6639192" y="2571750"/>
                <a:ext cx="81521" cy="82170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avec flèche 14">
                <a:extLst>
                  <a:ext uri="{FF2B5EF4-FFF2-40B4-BE49-F238E27FC236}">
                    <a16:creationId xmlns:a16="http://schemas.microsoft.com/office/drawing/2014/main" id="{B494C96D-F430-4147-818A-87EF3C91D7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3205" y="2648336"/>
                <a:ext cx="469540" cy="74512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2C7F975F-4183-49F6-A61B-F2A1954736AE}"/>
                </a:ext>
              </a:extLst>
            </p:cNvPr>
            <p:cNvSpPr txBox="1"/>
            <p:nvPr/>
          </p:nvSpPr>
          <p:spPr>
            <a:xfrm>
              <a:off x="5234225" y="2276803"/>
              <a:ext cx="17235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/>
                <a:t>Loi</a:t>
              </a:r>
              <a:r>
                <a:rPr lang="en-US" sz="2800" dirty="0"/>
                <a:t> de </a:t>
              </a:r>
              <a:r>
                <a:rPr lang="en-US" sz="2800" dirty="0" err="1"/>
                <a:t>Biot</a:t>
              </a:r>
              <a:endParaRPr lang="en-US" sz="2800" dirty="0"/>
            </a:p>
          </p:txBody>
        </p:sp>
      </p:grpSp>
      <p:pic>
        <p:nvPicPr>
          <p:cNvPr id="20" name="Image 19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5AB9AB9A-A1B4-4BBA-8A41-91E1875413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6" t="-16635" r="1956" b="16635"/>
          <a:stretch/>
        </p:blipFill>
        <p:spPr>
          <a:xfrm>
            <a:off x="428625" y="3324540"/>
            <a:ext cx="4572000" cy="3429000"/>
          </a:xfrm>
          <a:prstGeom prst="rect">
            <a:avLst/>
          </a:prstGeom>
        </p:spPr>
      </p:pic>
      <p:pic>
        <p:nvPicPr>
          <p:cNvPr id="22" name="Image 21" descr="Une image contenant intérieur, sale&#10;&#10;Description générée automatiquement">
            <a:extLst>
              <a:ext uri="{FF2B5EF4-FFF2-40B4-BE49-F238E27FC236}">
                <a16:creationId xmlns:a16="http://schemas.microsoft.com/office/drawing/2014/main" id="{BC9E01A4-E255-4044-BA3D-6827DF9061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612" y="1690688"/>
            <a:ext cx="5419296" cy="406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89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195C2-7F66-483B-8720-44BAAFE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Isomèrie</a:t>
            </a:r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059A7C1-69EC-4FB4-8418-3AECD2F5E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00"/>
          <a:stretch/>
        </p:blipFill>
        <p:spPr>
          <a:xfrm>
            <a:off x="1739002" y="1874889"/>
            <a:ext cx="7448917" cy="4097286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C8DFD09-E586-4178-9537-009A1F20D1C8}"/>
              </a:ext>
            </a:extLst>
          </p:cNvPr>
          <p:cNvCxnSpPr>
            <a:cxnSpLocks/>
          </p:cNvCxnSpPr>
          <p:nvPr/>
        </p:nvCxnSpPr>
        <p:spPr>
          <a:xfrm>
            <a:off x="10163997" y="2204939"/>
            <a:ext cx="1647825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AC3E6222-6C0F-4C58-A01E-81C5986DED36}"/>
              </a:ext>
            </a:extLst>
          </p:cNvPr>
          <p:cNvSpPr txBox="1"/>
          <p:nvPr/>
        </p:nvSpPr>
        <p:spPr>
          <a:xfrm>
            <a:off x="10088720" y="1644056"/>
            <a:ext cx="1798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énantiomère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8372C65-132D-4028-AC90-8E75CF0955F8}"/>
              </a:ext>
            </a:extLst>
          </p:cNvPr>
          <p:cNvSpPr txBox="1"/>
          <p:nvPr/>
        </p:nvSpPr>
        <p:spPr>
          <a:xfrm>
            <a:off x="4137629" y="1147422"/>
            <a:ext cx="2686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u="sng" dirty="0"/>
              <a:t>Acide tartrique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DDB75E78-5032-487D-94EE-432CB30D4B00}"/>
              </a:ext>
            </a:extLst>
          </p:cNvPr>
          <p:cNvCxnSpPr>
            <a:cxnSpLocks/>
          </p:cNvCxnSpPr>
          <p:nvPr/>
        </p:nvCxnSpPr>
        <p:spPr>
          <a:xfrm>
            <a:off x="4711772" y="2710857"/>
            <a:ext cx="1647825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CC5D3996-D727-46B8-AB70-B25757349A5B}"/>
              </a:ext>
            </a:extLst>
          </p:cNvPr>
          <p:cNvCxnSpPr>
            <a:cxnSpLocks/>
          </p:cNvCxnSpPr>
          <p:nvPr/>
        </p:nvCxnSpPr>
        <p:spPr>
          <a:xfrm>
            <a:off x="4657098" y="4768257"/>
            <a:ext cx="1647825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195C2-7F66-483B-8720-44BAAFE4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Isomèrie</a:t>
            </a:r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059A7C1-69EC-4FB4-8418-3AECD2F5E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207"/>
          <a:stretch/>
        </p:blipFill>
        <p:spPr>
          <a:xfrm>
            <a:off x="1739002" y="1874888"/>
            <a:ext cx="7448917" cy="4706881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C8DFD09-E586-4178-9537-009A1F20D1C8}"/>
              </a:ext>
            </a:extLst>
          </p:cNvPr>
          <p:cNvCxnSpPr>
            <a:cxnSpLocks/>
          </p:cNvCxnSpPr>
          <p:nvPr/>
        </p:nvCxnSpPr>
        <p:spPr>
          <a:xfrm>
            <a:off x="10163997" y="2204939"/>
            <a:ext cx="1647825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AC3E6222-6C0F-4C58-A01E-81C5986DED36}"/>
              </a:ext>
            </a:extLst>
          </p:cNvPr>
          <p:cNvSpPr txBox="1"/>
          <p:nvPr/>
        </p:nvSpPr>
        <p:spPr>
          <a:xfrm>
            <a:off x="10088720" y="1644056"/>
            <a:ext cx="1798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énantiomère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8372C65-132D-4028-AC90-8E75CF0955F8}"/>
              </a:ext>
            </a:extLst>
          </p:cNvPr>
          <p:cNvSpPr txBox="1"/>
          <p:nvPr/>
        </p:nvSpPr>
        <p:spPr>
          <a:xfrm>
            <a:off x="4137629" y="1147422"/>
            <a:ext cx="2686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u="sng" dirty="0"/>
              <a:t>Acide tartrique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DDB75E78-5032-487D-94EE-432CB30D4B00}"/>
              </a:ext>
            </a:extLst>
          </p:cNvPr>
          <p:cNvCxnSpPr>
            <a:cxnSpLocks/>
          </p:cNvCxnSpPr>
          <p:nvPr/>
        </p:nvCxnSpPr>
        <p:spPr>
          <a:xfrm>
            <a:off x="4711772" y="2710857"/>
            <a:ext cx="1647825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CC5D3996-D727-46B8-AB70-B25757349A5B}"/>
              </a:ext>
            </a:extLst>
          </p:cNvPr>
          <p:cNvCxnSpPr>
            <a:cxnSpLocks/>
          </p:cNvCxnSpPr>
          <p:nvPr/>
        </p:nvCxnSpPr>
        <p:spPr>
          <a:xfrm>
            <a:off x="4657098" y="4768257"/>
            <a:ext cx="1647825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2238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88</Words>
  <Application>Microsoft Office PowerPoint</Application>
  <PresentationFormat>Grand écran</PresentationFormat>
  <Paragraphs>43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Thème Office</vt:lpstr>
      <vt:lpstr>LC 3 : Structure spatiale des molecules</vt:lpstr>
      <vt:lpstr>Isomèrie</vt:lpstr>
      <vt:lpstr>Isomèrie</vt:lpstr>
      <vt:lpstr>Isomèrie</vt:lpstr>
      <vt:lpstr>Limonène</vt:lpstr>
      <vt:lpstr>Limonène</vt:lpstr>
      <vt:lpstr>Pouvoir rotatoire</vt:lpstr>
      <vt:lpstr>Isomèrie</vt:lpstr>
      <vt:lpstr>Isomèrie</vt:lpstr>
      <vt:lpstr>Isomèrie</vt:lpstr>
      <vt:lpstr>Isomèrie</vt:lpstr>
      <vt:lpstr>Isomèrie</vt:lpstr>
      <vt:lpstr>Acide fumarique et maléique</vt:lpstr>
      <vt:lpstr>Acide fumarique et maléique</vt:lpstr>
      <vt:lpstr>Acide fumarique et maléique</vt:lpstr>
      <vt:lpstr>Isomèrie</vt:lpstr>
      <vt:lpstr>Isomèrie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 5 : Oxydant reducteur</dc:title>
  <dc:creator>Raphaël Aeschlimann</dc:creator>
  <cp:lastModifiedBy>Raphaël Aeschlimann</cp:lastModifiedBy>
  <cp:revision>19</cp:revision>
  <dcterms:created xsi:type="dcterms:W3CDTF">2020-11-11T22:29:36Z</dcterms:created>
  <dcterms:modified xsi:type="dcterms:W3CDTF">2021-06-22T15:27:16Z</dcterms:modified>
</cp:coreProperties>
</file>